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9" r:id="rId3"/>
    <p:sldId id="257" r:id="rId4"/>
    <p:sldId id="261" r:id="rId5"/>
    <p:sldId id="278" r:id="rId6"/>
    <p:sldId id="276" r:id="rId7"/>
    <p:sldId id="279" r:id="rId8"/>
    <p:sldId id="277" r:id="rId9"/>
    <p:sldId id="264" r:id="rId10"/>
    <p:sldId id="267" r:id="rId11"/>
    <p:sldId id="268" r:id="rId12"/>
    <p:sldId id="269" r:id="rId13"/>
    <p:sldId id="266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4706C-A9FD-4EEE-B2C0-A99DC8E5BA11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627FC1-EBD4-49F7-AF8E-D8BBE48261C4}">
      <dgm:prSet phldrT="[Текст]" custT="1"/>
      <dgm:spPr/>
      <dgm:t>
        <a:bodyPr/>
        <a:lstStyle/>
        <a:p>
          <a:r>
            <a:rPr lang="ru-RU" sz="1600" b="1" i="1" dirty="0" smtClean="0"/>
            <a:t>1. Информационная и </a:t>
          </a:r>
          <a:r>
            <a:rPr lang="ru-RU" sz="1600" b="1" i="1" dirty="0" err="1" smtClean="0"/>
            <a:t>медиакомпетентность</a:t>
          </a:r>
          <a:r>
            <a:rPr lang="ru-RU" sz="1600" dirty="0" smtClean="0"/>
            <a:t>. </a:t>
          </a:r>
        </a:p>
        <a:p>
          <a:r>
            <a:rPr lang="ru-RU" sz="1200" dirty="0" smtClean="0"/>
            <a:t>Это знания, умения, мотивация и ответственность, связанные с поиском, пониманием, организацией, архивированием цифровой информации и ее критическим осмыслением, а также с созданием информационных объектов с использованием </a:t>
          </a:r>
          <a:r>
            <a:rPr lang="ru-RU" sz="1200" i="1" dirty="0" smtClean="0"/>
            <a:t>цифровых ресурсов</a:t>
          </a:r>
          <a:r>
            <a:rPr lang="ru-RU" sz="1200" dirty="0" smtClean="0"/>
            <a:t> (текстовых, изобразительных, аудио и видео).</a:t>
          </a:r>
          <a:endParaRPr lang="ru-RU" sz="1200" dirty="0"/>
        </a:p>
      </dgm:t>
    </dgm:pt>
    <dgm:pt modelId="{4B415BE0-E93F-41DE-89A6-E7686EC20357}" type="parTrans" cxnId="{4D7C37D8-0E96-46C6-BC6E-998F1A2AFB7C}">
      <dgm:prSet/>
      <dgm:spPr/>
      <dgm:t>
        <a:bodyPr/>
        <a:lstStyle/>
        <a:p>
          <a:endParaRPr lang="ru-RU"/>
        </a:p>
      </dgm:t>
    </dgm:pt>
    <dgm:pt modelId="{4ED8EBEB-68B4-442A-8878-A20098C59264}" type="sibTrans" cxnId="{4D7C37D8-0E96-46C6-BC6E-998F1A2AFB7C}">
      <dgm:prSet/>
      <dgm:spPr/>
      <dgm:t>
        <a:bodyPr/>
        <a:lstStyle/>
        <a:p>
          <a:endParaRPr lang="ru-RU"/>
        </a:p>
      </dgm:t>
    </dgm:pt>
    <dgm:pt modelId="{54460D45-D195-4DD7-8AAC-61B25F29F25C}">
      <dgm:prSet phldrT="[Текст]" phldr="1"/>
      <dgm:spPr/>
      <dgm:t>
        <a:bodyPr/>
        <a:lstStyle/>
        <a:p>
          <a:endParaRPr lang="ru-RU" dirty="0"/>
        </a:p>
      </dgm:t>
    </dgm:pt>
    <dgm:pt modelId="{C8CBF9AB-B336-4CC7-B041-2D12A0DA6312}" type="parTrans" cxnId="{24606DAF-B689-4520-84E4-F9573C5CF6A1}">
      <dgm:prSet/>
      <dgm:spPr/>
      <dgm:t>
        <a:bodyPr/>
        <a:lstStyle/>
        <a:p>
          <a:endParaRPr lang="ru-RU"/>
        </a:p>
      </dgm:t>
    </dgm:pt>
    <dgm:pt modelId="{84A91834-FBC1-4D45-949A-3B891F89BF3C}" type="sibTrans" cxnId="{24606DAF-B689-4520-84E4-F9573C5CF6A1}">
      <dgm:prSet/>
      <dgm:spPr/>
      <dgm:t>
        <a:bodyPr/>
        <a:lstStyle/>
        <a:p>
          <a:endParaRPr lang="ru-RU"/>
        </a:p>
      </dgm:t>
    </dgm:pt>
    <dgm:pt modelId="{87DFAE56-2F5B-42D8-8EF3-B95431B18831}">
      <dgm:prSet phldrT="[Текст]" phldr="1"/>
      <dgm:spPr/>
      <dgm:t>
        <a:bodyPr/>
        <a:lstStyle/>
        <a:p>
          <a:endParaRPr lang="ru-RU" dirty="0"/>
        </a:p>
      </dgm:t>
    </dgm:pt>
    <dgm:pt modelId="{C7D7484A-D517-4AFB-81BA-5693EBEC5D35}" type="parTrans" cxnId="{3847C692-FC24-4147-9450-2310D2BD8728}">
      <dgm:prSet/>
      <dgm:spPr/>
      <dgm:t>
        <a:bodyPr/>
        <a:lstStyle/>
        <a:p>
          <a:endParaRPr lang="ru-RU"/>
        </a:p>
      </dgm:t>
    </dgm:pt>
    <dgm:pt modelId="{A16C8139-85F2-4972-92C6-F3C6230EAAE9}" type="sibTrans" cxnId="{3847C692-FC24-4147-9450-2310D2BD8728}">
      <dgm:prSet/>
      <dgm:spPr/>
      <dgm:t>
        <a:bodyPr/>
        <a:lstStyle/>
        <a:p>
          <a:endParaRPr lang="ru-RU"/>
        </a:p>
      </dgm:t>
    </dgm:pt>
    <dgm:pt modelId="{625CCF72-3ACC-4707-A532-2157A9994407}">
      <dgm:prSet phldrT="[Текст]" phldr="1"/>
      <dgm:spPr/>
      <dgm:t>
        <a:bodyPr/>
        <a:lstStyle/>
        <a:p>
          <a:endParaRPr lang="ru-RU" dirty="0"/>
        </a:p>
      </dgm:t>
    </dgm:pt>
    <dgm:pt modelId="{E31B4B75-E0C7-4274-B147-932FC8BF16A6}" type="parTrans" cxnId="{8D50C61E-F3EA-4A46-80BB-70C8ACC29C83}">
      <dgm:prSet/>
      <dgm:spPr/>
      <dgm:t>
        <a:bodyPr/>
        <a:lstStyle/>
        <a:p>
          <a:endParaRPr lang="ru-RU"/>
        </a:p>
      </dgm:t>
    </dgm:pt>
    <dgm:pt modelId="{77C40D1B-F8E4-434E-B994-DA1409B62282}" type="sibTrans" cxnId="{8D50C61E-F3EA-4A46-80BB-70C8ACC29C83}">
      <dgm:prSet/>
      <dgm:spPr/>
      <dgm:t>
        <a:bodyPr/>
        <a:lstStyle/>
        <a:p>
          <a:endParaRPr lang="ru-RU"/>
        </a:p>
      </dgm:t>
    </dgm:pt>
    <dgm:pt modelId="{E0CB8408-E44D-4A67-814D-EAF8F4F02663}">
      <dgm:prSet custT="1"/>
      <dgm:spPr/>
      <dgm:t>
        <a:bodyPr/>
        <a:lstStyle/>
        <a:p>
          <a:r>
            <a:rPr lang="ru-RU" sz="1600" b="1" i="1" dirty="0" smtClean="0"/>
            <a:t>2. Коммуникативная компетентность. </a:t>
          </a:r>
        </a:p>
        <a:p>
          <a:r>
            <a:rPr lang="ru-RU" sz="1200" dirty="0" smtClean="0"/>
            <a:t>Это знания, умения, мотивация и ответственность, необходимые для различных форм коммуникации (электронная почта, чаты, </a:t>
          </a:r>
          <a:r>
            <a:rPr lang="ru-RU" sz="1200" dirty="0" err="1" smtClean="0"/>
            <a:t>блоги</a:t>
          </a:r>
          <a:r>
            <a:rPr lang="ru-RU" sz="1200" dirty="0" smtClean="0"/>
            <a:t>, форумы, социальные сети и др.), совершаемых с различными целями.</a:t>
          </a:r>
          <a:endParaRPr lang="ru-RU" sz="1200" dirty="0"/>
        </a:p>
      </dgm:t>
    </dgm:pt>
    <dgm:pt modelId="{96DCF007-0952-402A-B688-F4E8F8B78EB6}" type="parTrans" cxnId="{9B73B77B-9AE9-4B56-B89B-69A890CC29C8}">
      <dgm:prSet/>
      <dgm:spPr/>
      <dgm:t>
        <a:bodyPr/>
        <a:lstStyle/>
        <a:p>
          <a:endParaRPr lang="ru-RU"/>
        </a:p>
      </dgm:t>
    </dgm:pt>
    <dgm:pt modelId="{58113747-74DD-4A13-825B-29D6126CBCF8}" type="sibTrans" cxnId="{9B73B77B-9AE9-4B56-B89B-69A890CC29C8}">
      <dgm:prSet/>
      <dgm:spPr/>
      <dgm:t>
        <a:bodyPr/>
        <a:lstStyle/>
        <a:p>
          <a:endParaRPr lang="ru-RU"/>
        </a:p>
      </dgm:t>
    </dgm:pt>
    <dgm:pt modelId="{1EF7FA5B-22F7-4165-908A-E272DDE89F5C}">
      <dgm:prSet custT="1"/>
      <dgm:spPr/>
      <dgm:t>
        <a:bodyPr/>
        <a:lstStyle/>
        <a:p>
          <a:r>
            <a:rPr lang="ru-RU" sz="1600" b="1" i="1" dirty="0" smtClean="0"/>
            <a:t>3. Техническая компетентность</a:t>
          </a:r>
          <a:r>
            <a:rPr lang="ru-RU" sz="1600" dirty="0" smtClean="0"/>
            <a:t>. </a:t>
          </a:r>
        </a:p>
        <a:p>
          <a:r>
            <a:rPr lang="ru-RU" sz="1200" dirty="0" smtClean="0"/>
            <a:t>Это знания, умения, мотивация и ответственность, позволяющие эффективно и безопасно использовать технические и программные средства для решения различных задач, в том числе использования компьютерных сетей, облачных сервисов и т. п.</a:t>
          </a:r>
          <a:endParaRPr lang="ru-RU" sz="1200" dirty="0"/>
        </a:p>
      </dgm:t>
    </dgm:pt>
    <dgm:pt modelId="{74B5B28D-1BB2-4040-BA8B-3CB34DF0EEAF}" type="parTrans" cxnId="{C5E68AC0-62FA-457E-BD4A-1E2A2D61D234}">
      <dgm:prSet/>
      <dgm:spPr/>
      <dgm:t>
        <a:bodyPr/>
        <a:lstStyle/>
        <a:p>
          <a:endParaRPr lang="ru-RU"/>
        </a:p>
      </dgm:t>
    </dgm:pt>
    <dgm:pt modelId="{630ECBFA-CFDF-44DA-B5A7-6166F60030CA}" type="sibTrans" cxnId="{C5E68AC0-62FA-457E-BD4A-1E2A2D61D234}">
      <dgm:prSet/>
      <dgm:spPr/>
      <dgm:t>
        <a:bodyPr/>
        <a:lstStyle/>
        <a:p>
          <a:endParaRPr lang="ru-RU"/>
        </a:p>
      </dgm:t>
    </dgm:pt>
    <dgm:pt modelId="{D22492F0-27E8-4BE7-8863-8EA6662BE2C4}">
      <dgm:prSet custT="1"/>
      <dgm:spPr/>
      <dgm:t>
        <a:bodyPr/>
        <a:lstStyle/>
        <a:p>
          <a:r>
            <a:rPr lang="ru-RU" sz="1600" b="1" i="1" dirty="0" smtClean="0"/>
            <a:t>4. Потребительская компетентность. </a:t>
          </a:r>
        </a:p>
        <a:p>
          <a:r>
            <a:rPr lang="ru-RU" sz="1200" dirty="0" smtClean="0"/>
            <a:t>Это знания, умения, мотивация и ответственность, позволяющие решать с помощью цифровых устройств и Интернета раз личные повседневные задачи, связанные с конкретными жизненными ситуациями, предполагающими удовлетворение различных потребностей.</a:t>
          </a:r>
          <a:endParaRPr lang="ru-RU" sz="1200" dirty="0"/>
        </a:p>
      </dgm:t>
    </dgm:pt>
    <dgm:pt modelId="{CD68360A-F3AD-4935-8867-54809A21D89F}" type="parTrans" cxnId="{F4C516E7-37DD-42C6-A79C-D3E0B291E43A}">
      <dgm:prSet/>
      <dgm:spPr/>
      <dgm:t>
        <a:bodyPr/>
        <a:lstStyle/>
        <a:p>
          <a:endParaRPr lang="ru-RU"/>
        </a:p>
      </dgm:t>
    </dgm:pt>
    <dgm:pt modelId="{78F28149-5E10-48A0-B802-D8DFD72F7CFA}" type="sibTrans" cxnId="{F4C516E7-37DD-42C6-A79C-D3E0B291E43A}">
      <dgm:prSet/>
      <dgm:spPr/>
      <dgm:t>
        <a:bodyPr/>
        <a:lstStyle/>
        <a:p>
          <a:endParaRPr lang="ru-RU"/>
        </a:p>
      </dgm:t>
    </dgm:pt>
    <dgm:pt modelId="{EECE26E2-A401-4BFB-8C1D-F118199CA00B}" type="pres">
      <dgm:prSet presAssocID="{9894706C-A9FD-4EEE-B2C0-A99DC8E5BA1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9299A5-2931-47B1-B6BC-1658890F1B5B}" type="pres">
      <dgm:prSet presAssocID="{9894706C-A9FD-4EEE-B2C0-A99DC8E5BA11}" presName="diamond" presStyleLbl="bgShp" presStyleIdx="0" presStyleCnt="1" custScaleX="139247"/>
      <dgm:spPr>
        <a:solidFill>
          <a:srgbClr val="0070C0"/>
        </a:solidFill>
      </dgm:spPr>
    </dgm:pt>
    <dgm:pt modelId="{48F4D4C0-977F-4D96-B5DA-C6FF0D1928EC}" type="pres">
      <dgm:prSet presAssocID="{9894706C-A9FD-4EEE-B2C0-A99DC8E5BA11}" presName="quad1" presStyleLbl="node1" presStyleIdx="0" presStyleCnt="4" custScaleX="155262" custScaleY="118989" custLinFactNeighborX="-26013" custLinFactNeighborY="-11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D971BA-C698-4B9A-B946-008B51A78E9A}" type="pres">
      <dgm:prSet presAssocID="{9894706C-A9FD-4EEE-B2C0-A99DC8E5BA11}" presName="quad2" presStyleLbl="node1" presStyleIdx="1" presStyleCnt="4" custScaleX="138756" custScaleY="118989" custLinFactNeighborX="17840" custLinFactNeighborY="-11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4232D-BAB4-43C9-B77B-C9674B7E1243}" type="pres">
      <dgm:prSet presAssocID="{9894706C-A9FD-4EEE-B2C0-A99DC8E5BA11}" presName="quad3" presStyleLbl="node1" presStyleIdx="2" presStyleCnt="4" custScaleX="155262" custScaleY="118989" custLinFactNeighborX="-260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76A16E-4CA1-42EA-8050-2E1EBAA9458D}" type="pres">
      <dgm:prSet presAssocID="{9894706C-A9FD-4EEE-B2C0-A99DC8E5BA11}" presName="quad4" presStyleLbl="node1" presStyleIdx="3" presStyleCnt="4" custScaleX="138756" custScaleY="118989" custLinFactNeighborX="178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73B77B-9AE9-4B56-B89B-69A890CC29C8}" srcId="{9894706C-A9FD-4EEE-B2C0-A99DC8E5BA11}" destId="{E0CB8408-E44D-4A67-814D-EAF8F4F02663}" srcOrd="1" destOrd="0" parTransId="{96DCF007-0952-402A-B688-F4E8F8B78EB6}" sibTransId="{58113747-74DD-4A13-825B-29D6126CBCF8}"/>
    <dgm:cxn modelId="{0ADA5F9C-F963-42F7-9C29-13DCDDBC2330}" type="presOf" srcId="{1EF7FA5B-22F7-4165-908A-E272DDE89F5C}" destId="{39A4232D-BAB4-43C9-B77B-C9674B7E1243}" srcOrd="0" destOrd="0" presId="urn:microsoft.com/office/officeart/2005/8/layout/matrix3"/>
    <dgm:cxn modelId="{7814944C-CE32-4834-A34C-6D49DD683301}" type="presOf" srcId="{9894706C-A9FD-4EEE-B2C0-A99DC8E5BA11}" destId="{EECE26E2-A401-4BFB-8C1D-F118199CA00B}" srcOrd="0" destOrd="0" presId="urn:microsoft.com/office/officeart/2005/8/layout/matrix3"/>
    <dgm:cxn modelId="{02506425-8DBA-4BA9-98F4-4AB29DE0ABDA}" type="presOf" srcId="{E0CB8408-E44D-4A67-814D-EAF8F4F02663}" destId="{14D971BA-C698-4B9A-B946-008B51A78E9A}" srcOrd="0" destOrd="0" presId="urn:microsoft.com/office/officeart/2005/8/layout/matrix3"/>
    <dgm:cxn modelId="{F4C516E7-37DD-42C6-A79C-D3E0B291E43A}" srcId="{9894706C-A9FD-4EEE-B2C0-A99DC8E5BA11}" destId="{D22492F0-27E8-4BE7-8863-8EA6662BE2C4}" srcOrd="3" destOrd="0" parTransId="{CD68360A-F3AD-4935-8867-54809A21D89F}" sibTransId="{78F28149-5E10-48A0-B802-D8DFD72F7CFA}"/>
    <dgm:cxn modelId="{CAF98C26-6574-47F3-85CC-7C2F0AA0C999}" type="presOf" srcId="{EA627FC1-EBD4-49F7-AF8E-D8BBE48261C4}" destId="{48F4D4C0-977F-4D96-B5DA-C6FF0D1928EC}" srcOrd="0" destOrd="0" presId="urn:microsoft.com/office/officeart/2005/8/layout/matrix3"/>
    <dgm:cxn modelId="{4D7C37D8-0E96-46C6-BC6E-998F1A2AFB7C}" srcId="{9894706C-A9FD-4EEE-B2C0-A99DC8E5BA11}" destId="{EA627FC1-EBD4-49F7-AF8E-D8BBE48261C4}" srcOrd="0" destOrd="0" parTransId="{4B415BE0-E93F-41DE-89A6-E7686EC20357}" sibTransId="{4ED8EBEB-68B4-442A-8878-A20098C59264}"/>
    <dgm:cxn modelId="{C5E68AC0-62FA-457E-BD4A-1E2A2D61D234}" srcId="{9894706C-A9FD-4EEE-B2C0-A99DC8E5BA11}" destId="{1EF7FA5B-22F7-4165-908A-E272DDE89F5C}" srcOrd="2" destOrd="0" parTransId="{74B5B28D-1BB2-4040-BA8B-3CB34DF0EEAF}" sibTransId="{630ECBFA-CFDF-44DA-B5A7-6166F60030CA}"/>
    <dgm:cxn modelId="{24606DAF-B689-4520-84E4-F9573C5CF6A1}" srcId="{9894706C-A9FD-4EEE-B2C0-A99DC8E5BA11}" destId="{54460D45-D195-4DD7-8AAC-61B25F29F25C}" srcOrd="4" destOrd="0" parTransId="{C8CBF9AB-B336-4CC7-B041-2D12A0DA6312}" sibTransId="{84A91834-FBC1-4D45-949A-3B891F89BF3C}"/>
    <dgm:cxn modelId="{3847C692-FC24-4147-9450-2310D2BD8728}" srcId="{9894706C-A9FD-4EEE-B2C0-A99DC8E5BA11}" destId="{87DFAE56-2F5B-42D8-8EF3-B95431B18831}" srcOrd="5" destOrd="0" parTransId="{C7D7484A-D517-4AFB-81BA-5693EBEC5D35}" sibTransId="{A16C8139-85F2-4972-92C6-F3C6230EAAE9}"/>
    <dgm:cxn modelId="{56BA8DE1-C84B-47A3-B9DD-F9027D72B280}" type="presOf" srcId="{D22492F0-27E8-4BE7-8863-8EA6662BE2C4}" destId="{7376A16E-4CA1-42EA-8050-2E1EBAA9458D}" srcOrd="0" destOrd="0" presId="urn:microsoft.com/office/officeart/2005/8/layout/matrix3"/>
    <dgm:cxn modelId="{8D50C61E-F3EA-4A46-80BB-70C8ACC29C83}" srcId="{9894706C-A9FD-4EEE-B2C0-A99DC8E5BA11}" destId="{625CCF72-3ACC-4707-A532-2157A9994407}" srcOrd="6" destOrd="0" parTransId="{E31B4B75-E0C7-4274-B147-932FC8BF16A6}" sibTransId="{77C40D1B-F8E4-434E-B994-DA1409B62282}"/>
    <dgm:cxn modelId="{B20BF322-4B4F-48EC-AEA9-C941FE2D3910}" type="presParOf" srcId="{EECE26E2-A401-4BFB-8C1D-F118199CA00B}" destId="{929299A5-2931-47B1-B6BC-1658890F1B5B}" srcOrd="0" destOrd="0" presId="urn:microsoft.com/office/officeart/2005/8/layout/matrix3"/>
    <dgm:cxn modelId="{6CFFFE9F-B1FC-4044-9504-464BD9B5E35F}" type="presParOf" srcId="{EECE26E2-A401-4BFB-8C1D-F118199CA00B}" destId="{48F4D4C0-977F-4D96-B5DA-C6FF0D1928EC}" srcOrd="1" destOrd="0" presId="urn:microsoft.com/office/officeart/2005/8/layout/matrix3"/>
    <dgm:cxn modelId="{E78925E7-D030-492F-B28B-BBF576D40B5C}" type="presParOf" srcId="{EECE26E2-A401-4BFB-8C1D-F118199CA00B}" destId="{14D971BA-C698-4B9A-B946-008B51A78E9A}" srcOrd="2" destOrd="0" presId="urn:microsoft.com/office/officeart/2005/8/layout/matrix3"/>
    <dgm:cxn modelId="{463BDC7F-9329-466E-9DA1-7F3DAE010EED}" type="presParOf" srcId="{EECE26E2-A401-4BFB-8C1D-F118199CA00B}" destId="{39A4232D-BAB4-43C9-B77B-C9674B7E1243}" srcOrd="3" destOrd="0" presId="urn:microsoft.com/office/officeart/2005/8/layout/matrix3"/>
    <dgm:cxn modelId="{443D92A0-9700-4CED-B94F-A7F21442221C}" type="presParOf" srcId="{EECE26E2-A401-4BFB-8C1D-F118199CA00B}" destId="{7376A16E-4CA1-42EA-8050-2E1EBAA9458D}" srcOrd="4" destOrd="0" presId="urn:microsoft.com/office/officeart/2005/8/layout/matrix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A3C6F4-3B42-423A-B4F5-7D239FF8EEB6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B9F806-5E4D-44A4-BBD1-C1387D5E166E}">
      <dgm:prSet phldrT="[Текст]"/>
      <dgm:spPr/>
      <dgm:t>
        <a:bodyPr/>
        <a:lstStyle/>
        <a:p>
          <a:r>
            <a:rPr lang="ru-RU" dirty="0" smtClean="0"/>
            <a:t>1. </a:t>
          </a:r>
          <a:r>
            <a:rPr lang="ru-RU" b="1" i="1" dirty="0" smtClean="0"/>
            <a:t>Количественные данные</a:t>
          </a:r>
          <a:r>
            <a:rPr lang="ru-RU" i="1" dirty="0" smtClean="0"/>
            <a:t>, </a:t>
          </a:r>
          <a:r>
            <a:rPr lang="ru-RU" dirty="0" smtClean="0"/>
            <a:t>получаемые при измерениях</a:t>
          </a:r>
          <a:endParaRPr lang="ru-RU" dirty="0"/>
        </a:p>
      </dgm:t>
    </dgm:pt>
    <dgm:pt modelId="{6A1337FD-62EA-42E1-8A8C-DE61DB862C85}" type="parTrans" cxnId="{F1D113B0-3B1A-4608-9B7F-9490059130DB}">
      <dgm:prSet/>
      <dgm:spPr/>
      <dgm:t>
        <a:bodyPr/>
        <a:lstStyle/>
        <a:p>
          <a:endParaRPr lang="ru-RU"/>
        </a:p>
      </dgm:t>
    </dgm:pt>
    <dgm:pt modelId="{A79CF791-2CFA-48C0-A717-BA02A297E0FD}" type="sibTrans" cxnId="{F1D113B0-3B1A-4608-9B7F-9490059130DB}">
      <dgm:prSet/>
      <dgm:spPr/>
      <dgm:t>
        <a:bodyPr/>
        <a:lstStyle/>
        <a:p>
          <a:endParaRPr lang="ru-RU"/>
        </a:p>
      </dgm:t>
    </dgm:pt>
    <dgm:pt modelId="{2552D164-B13D-4AA8-959C-96044C3B30D5}">
      <dgm:prSet/>
      <dgm:spPr/>
      <dgm:t>
        <a:bodyPr/>
        <a:lstStyle/>
        <a:p>
          <a:r>
            <a:rPr lang="ru-RU" dirty="0" smtClean="0"/>
            <a:t>2. </a:t>
          </a:r>
          <a:r>
            <a:rPr lang="ru-RU" b="1" i="1" dirty="0" smtClean="0"/>
            <a:t>Порядковые данные</a:t>
          </a:r>
          <a:r>
            <a:rPr lang="ru-RU" i="1" dirty="0" smtClean="0"/>
            <a:t>, </a:t>
          </a:r>
          <a:endParaRPr lang="ru-RU" dirty="0" smtClean="0"/>
        </a:p>
      </dgm:t>
    </dgm:pt>
    <dgm:pt modelId="{8095F205-FE7D-49D7-83C0-C10E8D15BCA9}" type="parTrans" cxnId="{6BBA9248-59CB-4535-899D-0F9F1F4A98E9}">
      <dgm:prSet/>
      <dgm:spPr/>
      <dgm:t>
        <a:bodyPr/>
        <a:lstStyle/>
        <a:p>
          <a:endParaRPr lang="ru-RU"/>
        </a:p>
      </dgm:t>
    </dgm:pt>
    <dgm:pt modelId="{3D2E2F0C-B6A5-487D-91C8-4AAAA379D5F2}" type="sibTrans" cxnId="{6BBA9248-59CB-4535-899D-0F9F1F4A98E9}">
      <dgm:prSet/>
      <dgm:spPr/>
      <dgm:t>
        <a:bodyPr/>
        <a:lstStyle/>
        <a:p>
          <a:endParaRPr lang="ru-RU"/>
        </a:p>
      </dgm:t>
    </dgm:pt>
    <dgm:pt modelId="{330A8140-538B-476A-8889-DA47887F4890}">
      <dgm:prSet/>
      <dgm:spPr/>
      <dgm:t>
        <a:bodyPr/>
        <a:lstStyle/>
        <a:p>
          <a:r>
            <a:rPr lang="ru-RU" dirty="0" smtClean="0"/>
            <a:t>3. </a:t>
          </a:r>
          <a:r>
            <a:rPr lang="ru-RU" b="1" i="1" dirty="0" smtClean="0"/>
            <a:t>Качественные данные</a:t>
          </a:r>
          <a:r>
            <a:rPr lang="ru-RU" i="1" dirty="0" smtClean="0"/>
            <a:t>, </a:t>
          </a:r>
          <a:endParaRPr lang="ru-RU" dirty="0" smtClean="0"/>
        </a:p>
      </dgm:t>
    </dgm:pt>
    <dgm:pt modelId="{32DA824F-ABCE-495F-95C3-859069E073C0}" type="parTrans" cxnId="{7F9573AA-E993-4EBD-B98C-C0B7E21646F4}">
      <dgm:prSet/>
      <dgm:spPr/>
      <dgm:t>
        <a:bodyPr/>
        <a:lstStyle/>
        <a:p>
          <a:endParaRPr lang="ru-RU"/>
        </a:p>
      </dgm:t>
    </dgm:pt>
    <dgm:pt modelId="{D9495F1B-7615-493F-8853-5C7A4B60E9F4}" type="sibTrans" cxnId="{7F9573AA-E993-4EBD-B98C-C0B7E21646F4}">
      <dgm:prSet/>
      <dgm:spPr/>
      <dgm:t>
        <a:bodyPr/>
        <a:lstStyle/>
        <a:p>
          <a:endParaRPr lang="ru-RU"/>
        </a:p>
      </dgm:t>
    </dgm:pt>
    <dgm:pt modelId="{988617D4-4C12-4A8F-803E-19EC7DF72B3F}">
      <dgm:prSet/>
      <dgm:spPr/>
      <dgm:t>
        <a:bodyPr/>
        <a:lstStyle/>
        <a:p>
          <a:r>
            <a:rPr lang="ru-RU" dirty="0" smtClean="0"/>
            <a:t>соответствующие местам этих элементов в последовательности, полученной при их расположении в возрастающем порядке.</a:t>
          </a:r>
        </a:p>
      </dgm:t>
    </dgm:pt>
    <dgm:pt modelId="{62BEF6DE-7B26-4556-9B29-C87E443C728F}" type="parTrans" cxnId="{F7419A11-D626-472C-AA74-71AA636BC7C7}">
      <dgm:prSet/>
      <dgm:spPr/>
      <dgm:t>
        <a:bodyPr/>
        <a:lstStyle/>
        <a:p>
          <a:endParaRPr lang="ru-RU"/>
        </a:p>
      </dgm:t>
    </dgm:pt>
    <dgm:pt modelId="{A7B15B93-BE2B-46BC-8484-163B6E6AE5B5}" type="sibTrans" cxnId="{F7419A11-D626-472C-AA74-71AA636BC7C7}">
      <dgm:prSet/>
      <dgm:spPr/>
      <dgm:t>
        <a:bodyPr/>
        <a:lstStyle/>
        <a:p>
          <a:endParaRPr lang="ru-RU"/>
        </a:p>
      </dgm:t>
    </dgm:pt>
    <dgm:pt modelId="{8B0E734B-EE2F-469F-87C9-E5DC50437247}">
      <dgm:prSet phldrT="[Текст]"/>
      <dgm:spPr/>
      <dgm:t>
        <a:bodyPr/>
        <a:lstStyle/>
        <a:p>
          <a:r>
            <a:rPr lang="ru-RU" dirty="0" smtClean="0"/>
            <a:t>(данные о весе, размерах, температуре, времени, результатах тестирования и т.п.). </a:t>
          </a:r>
          <a:endParaRPr lang="ru-RU" dirty="0"/>
        </a:p>
      </dgm:t>
    </dgm:pt>
    <dgm:pt modelId="{00D6E235-2D7D-47EE-9980-FD09F2991A03}" type="parTrans" cxnId="{FABA65B8-4480-43F8-9C69-0B5FD1645115}">
      <dgm:prSet/>
      <dgm:spPr/>
      <dgm:t>
        <a:bodyPr/>
        <a:lstStyle/>
        <a:p>
          <a:endParaRPr lang="ru-RU"/>
        </a:p>
      </dgm:t>
    </dgm:pt>
    <dgm:pt modelId="{65DD1020-FB01-4FCF-B1AA-C7BB1EE43D3B}" type="sibTrans" cxnId="{FABA65B8-4480-43F8-9C69-0B5FD1645115}">
      <dgm:prSet/>
      <dgm:spPr/>
      <dgm:t>
        <a:bodyPr/>
        <a:lstStyle/>
        <a:p>
          <a:endParaRPr lang="ru-RU"/>
        </a:p>
      </dgm:t>
    </dgm:pt>
    <dgm:pt modelId="{DAE95429-E53B-42F5-B4E0-65840F9029D3}">
      <dgm:prSet/>
      <dgm:spPr/>
      <dgm:t>
        <a:bodyPr/>
        <a:lstStyle/>
        <a:p>
          <a:r>
            <a:rPr lang="ru-RU" dirty="0" smtClean="0"/>
            <a:t>представляющие собой какие-то свойства элементов выборки или популяции. </a:t>
          </a:r>
        </a:p>
      </dgm:t>
    </dgm:pt>
    <dgm:pt modelId="{F16D256F-0B1E-4CCF-A9CF-D1C19FC33711}" type="parTrans" cxnId="{A4C817C1-73CD-4C69-90EC-D94696BC3473}">
      <dgm:prSet/>
      <dgm:spPr/>
      <dgm:t>
        <a:bodyPr/>
        <a:lstStyle/>
        <a:p>
          <a:endParaRPr lang="ru-RU"/>
        </a:p>
      </dgm:t>
    </dgm:pt>
    <dgm:pt modelId="{006FD275-B4A2-4246-8BB7-D652C3BF51FB}" type="sibTrans" cxnId="{A4C817C1-73CD-4C69-90EC-D94696BC3473}">
      <dgm:prSet/>
      <dgm:spPr/>
      <dgm:t>
        <a:bodyPr/>
        <a:lstStyle/>
        <a:p>
          <a:endParaRPr lang="ru-RU"/>
        </a:p>
      </dgm:t>
    </dgm:pt>
    <dgm:pt modelId="{F2E6589A-7B3E-498F-B0DB-0C3587F43450}">
      <dgm:prSet/>
      <dgm:spPr/>
      <dgm:t>
        <a:bodyPr/>
        <a:lstStyle/>
        <a:p>
          <a:r>
            <a:rPr lang="ru-RU" dirty="0" smtClean="0"/>
            <a:t>Их нельзя измерить, и единственной их количественной оценкой служит частота встречаемости.</a:t>
          </a:r>
        </a:p>
      </dgm:t>
    </dgm:pt>
    <dgm:pt modelId="{3AE664C4-FA75-46B7-B65C-63608D7C7105}" type="parTrans" cxnId="{D8BE9017-00FB-4C4E-BEF3-AA45CADD3220}">
      <dgm:prSet/>
      <dgm:spPr/>
      <dgm:t>
        <a:bodyPr/>
        <a:lstStyle/>
        <a:p>
          <a:endParaRPr lang="ru-RU"/>
        </a:p>
      </dgm:t>
    </dgm:pt>
    <dgm:pt modelId="{9BB57508-9BF1-49AC-84AA-25D97E3EFC05}" type="sibTrans" cxnId="{D8BE9017-00FB-4C4E-BEF3-AA45CADD3220}">
      <dgm:prSet/>
      <dgm:spPr/>
      <dgm:t>
        <a:bodyPr/>
        <a:lstStyle/>
        <a:p>
          <a:endParaRPr lang="ru-RU"/>
        </a:p>
      </dgm:t>
    </dgm:pt>
    <dgm:pt modelId="{FA38FF0E-CCAA-45A4-B031-54D52A73E637}" type="pres">
      <dgm:prSet presAssocID="{D1A3C6F4-3B42-423A-B4F5-7D239FF8EEB6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4B8536-AEF5-4BB9-953D-F076CD2DF686}" type="pres">
      <dgm:prSet presAssocID="{15B9F806-5E4D-44A4-BBD1-C1387D5E166E}" presName="compNode" presStyleCnt="0"/>
      <dgm:spPr/>
    </dgm:pt>
    <dgm:pt modelId="{4DE2DAC1-98BA-4DA6-A23C-EB459A8283FA}" type="pres">
      <dgm:prSet presAssocID="{15B9F806-5E4D-44A4-BBD1-C1387D5E166E}" presName="childRect" presStyleLbl="bgAcc1" presStyleIdx="0" presStyleCnt="3" custLinFactNeighborX="3661" custLinFactNeighborY="155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D1530D-8BC6-402F-B886-7D6ADC4D2179}" type="pres">
      <dgm:prSet presAssocID="{15B9F806-5E4D-44A4-BBD1-C1387D5E166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162C3-3522-481F-B499-3BC9F92F128E}" type="pres">
      <dgm:prSet presAssocID="{15B9F806-5E4D-44A4-BBD1-C1387D5E166E}" presName="parentRect" presStyleLbl="alignNode1" presStyleIdx="0" presStyleCnt="3" custLinFactNeighborX="3661" custLinFactNeighborY="36074"/>
      <dgm:spPr/>
      <dgm:t>
        <a:bodyPr/>
        <a:lstStyle/>
        <a:p>
          <a:endParaRPr lang="ru-RU"/>
        </a:p>
      </dgm:t>
    </dgm:pt>
    <dgm:pt modelId="{37C4E18B-3360-4434-9148-2C2B9E67726A}" type="pres">
      <dgm:prSet presAssocID="{15B9F806-5E4D-44A4-BBD1-C1387D5E166E}" presName="adorn" presStyleLbl="fgAccFollowNode1" presStyleIdx="0" presStyleCnt="3" custLinFactNeighborX="-1181" custLinFactNeighborY="6521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49CE415-FAF3-4B28-A671-4823D46174FA}" type="pres">
      <dgm:prSet presAssocID="{A79CF791-2CFA-48C0-A717-BA02A297E0F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29977F89-5A2A-435B-B06E-01101ADC557A}" type="pres">
      <dgm:prSet presAssocID="{2552D164-B13D-4AA8-959C-96044C3B30D5}" presName="compNode" presStyleCnt="0"/>
      <dgm:spPr/>
    </dgm:pt>
    <dgm:pt modelId="{40241D02-F667-45BC-A78F-66D9E4E41248}" type="pres">
      <dgm:prSet presAssocID="{2552D164-B13D-4AA8-959C-96044C3B30D5}" presName="childRect" presStyleLbl="bgAcc1" presStyleIdx="1" presStyleCnt="3" custLinFactNeighborX="1444" custLinFactNeighborY="359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602BA7-4362-4005-A3B9-1959BD005526}" type="pres">
      <dgm:prSet presAssocID="{2552D164-B13D-4AA8-959C-96044C3B30D5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EBB9C-09EA-43A7-A78D-515DFBBA49A1}" type="pres">
      <dgm:prSet presAssocID="{2552D164-B13D-4AA8-959C-96044C3B30D5}" presName="parentRect" presStyleLbl="alignNode1" presStyleIdx="1" presStyleCnt="3" custLinFactNeighborX="1444" custLinFactNeighborY="83605"/>
      <dgm:spPr/>
      <dgm:t>
        <a:bodyPr/>
        <a:lstStyle/>
        <a:p>
          <a:endParaRPr lang="ru-RU"/>
        </a:p>
      </dgm:t>
    </dgm:pt>
    <dgm:pt modelId="{A8887B3A-3DEC-4FC7-A9C5-09E2A09AF0A2}" type="pres">
      <dgm:prSet presAssocID="{2552D164-B13D-4AA8-959C-96044C3B30D5}" presName="adorn" presStyleLbl="fgAccFollowNode1" presStyleIdx="1" presStyleCnt="3" custLinFactNeighborX="4230" custLinFactNeighborY="7668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4926F2-997B-4394-AC3B-9350F10896FE}" type="pres">
      <dgm:prSet presAssocID="{3D2E2F0C-B6A5-487D-91C8-4AAAA379D5F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2FD7D09-231B-4C83-9769-6B0522795ABB}" type="pres">
      <dgm:prSet presAssocID="{330A8140-538B-476A-8889-DA47887F4890}" presName="compNode" presStyleCnt="0"/>
      <dgm:spPr/>
    </dgm:pt>
    <dgm:pt modelId="{4F2E41EF-7696-43F7-8536-B6453A90C666}" type="pres">
      <dgm:prSet presAssocID="{330A8140-538B-476A-8889-DA47887F4890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E8C64-E985-4A04-A8F5-4C0C99FE695B}" type="pres">
      <dgm:prSet presAssocID="{330A8140-538B-476A-8889-DA47887F489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B867F6-DA2A-4435-85E8-EF2469CDD3B5}" type="pres">
      <dgm:prSet presAssocID="{330A8140-538B-476A-8889-DA47887F4890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F37D62E7-56E0-41F7-AC21-A7C5C9A9D3CA}" type="pres">
      <dgm:prSet presAssocID="{330A8140-538B-476A-8889-DA47887F4890}" presName="adorn" presStyleLbl="fgAccFollowNod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3DA33E16-BB99-4CA0-A7CD-BEA95210DB19}" type="presOf" srcId="{15B9F806-5E4D-44A4-BBD1-C1387D5E166E}" destId="{1E6162C3-3522-481F-B499-3BC9F92F128E}" srcOrd="1" destOrd="0" presId="urn:microsoft.com/office/officeart/2005/8/layout/bList2"/>
    <dgm:cxn modelId="{D18B9DFD-F882-4694-80D0-245624E48CE7}" type="presOf" srcId="{DAE95429-E53B-42F5-B4E0-65840F9029D3}" destId="{4F2E41EF-7696-43F7-8536-B6453A90C666}" srcOrd="0" destOrd="0" presId="urn:microsoft.com/office/officeart/2005/8/layout/bList2"/>
    <dgm:cxn modelId="{A4C817C1-73CD-4C69-90EC-D94696BC3473}" srcId="{330A8140-538B-476A-8889-DA47887F4890}" destId="{DAE95429-E53B-42F5-B4E0-65840F9029D3}" srcOrd="0" destOrd="0" parTransId="{F16D256F-0B1E-4CCF-A9CF-D1C19FC33711}" sibTransId="{006FD275-B4A2-4246-8BB7-D652C3BF51FB}"/>
    <dgm:cxn modelId="{7F9573AA-E993-4EBD-B98C-C0B7E21646F4}" srcId="{D1A3C6F4-3B42-423A-B4F5-7D239FF8EEB6}" destId="{330A8140-538B-476A-8889-DA47887F4890}" srcOrd="2" destOrd="0" parTransId="{32DA824F-ABCE-495F-95C3-859069E073C0}" sibTransId="{D9495F1B-7615-493F-8853-5C7A4B60E9F4}"/>
    <dgm:cxn modelId="{9B2E4616-70CA-4EB6-B303-4883DF4E0A34}" type="presOf" srcId="{8B0E734B-EE2F-469F-87C9-E5DC50437247}" destId="{4DE2DAC1-98BA-4DA6-A23C-EB459A8283FA}" srcOrd="0" destOrd="0" presId="urn:microsoft.com/office/officeart/2005/8/layout/bList2"/>
    <dgm:cxn modelId="{88BE95B7-84AE-421A-A853-768D5F6837C1}" type="presOf" srcId="{330A8140-538B-476A-8889-DA47887F4890}" destId="{A8B867F6-DA2A-4435-85E8-EF2469CDD3B5}" srcOrd="1" destOrd="0" presId="urn:microsoft.com/office/officeart/2005/8/layout/bList2"/>
    <dgm:cxn modelId="{040D21F6-2F69-4AD0-A437-A9E1F5D231EA}" type="presOf" srcId="{F2E6589A-7B3E-498F-B0DB-0C3587F43450}" destId="{4F2E41EF-7696-43F7-8536-B6453A90C666}" srcOrd="0" destOrd="1" presId="urn:microsoft.com/office/officeart/2005/8/layout/bList2"/>
    <dgm:cxn modelId="{FABA65B8-4480-43F8-9C69-0B5FD1645115}" srcId="{15B9F806-5E4D-44A4-BBD1-C1387D5E166E}" destId="{8B0E734B-EE2F-469F-87C9-E5DC50437247}" srcOrd="0" destOrd="0" parTransId="{00D6E235-2D7D-47EE-9980-FD09F2991A03}" sibTransId="{65DD1020-FB01-4FCF-B1AA-C7BB1EE43D3B}"/>
    <dgm:cxn modelId="{D8BE9017-00FB-4C4E-BEF3-AA45CADD3220}" srcId="{330A8140-538B-476A-8889-DA47887F4890}" destId="{F2E6589A-7B3E-498F-B0DB-0C3587F43450}" srcOrd="1" destOrd="0" parTransId="{3AE664C4-FA75-46B7-B65C-63608D7C7105}" sibTransId="{9BB57508-9BF1-49AC-84AA-25D97E3EFC05}"/>
    <dgm:cxn modelId="{7668E365-06AB-4C8D-835F-2EBBF800E033}" type="presOf" srcId="{330A8140-538B-476A-8889-DA47887F4890}" destId="{CA8E8C64-E985-4A04-A8F5-4C0C99FE695B}" srcOrd="0" destOrd="0" presId="urn:microsoft.com/office/officeart/2005/8/layout/bList2"/>
    <dgm:cxn modelId="{A04E3DA8-1E58-4C06-BDE3-C61A919A1FDB}" type="presOf" srcId="{A79CF791-2CFA-48C0-A717-BA02A297E0FD}" destId="{049CE415-FAF3-4B28-A671-4823D46174FA}" srcOrd="0" destOrd="0" presId="urn:microsoft.com/office/officeart/2005/8/layout/bList2"/>
    <dgm:cxn modelId="{7878BE75-E9E8-46D2-A3B4-601B63FBAA3D}" type="presOf" srcId="{D1A3C6F4-3B42-423A-B4F5-7D239FF8EEB6}" destId="{FA38FF0E-CCAA-45A4-B031-54D52A73E637}" srcOrd="0" destOrd="0" presId="urn:microsoft.com/office/officeart/2005/8/layout/bList2"/>
    <dgm:cxn modelId="{F1D113B0-3B1A-4608-9B7F-9490059130DB}" srcId="{D1A3C6F4-3B42-423A-B4F5-7D239FF8EEB6}" destId="{15B9F806-5E4D-44A4-BBD1-C1387D5E166E}" srcOrd="0" destOrd="0" parTransId="{6A1337FD-62EA-42E1-8A8C-DE61DB862C85}" sibTransId="{A79CF791-2CFA-48C0-A717-BA02A297E0FD}"/>
    <dgm:cxn modelId="{E1B6BD79-8099-4B19-8D88-8FF1A852AA95}" type="presOf" srcId="{2552D164-B13D-4AA8-959C-96044C3B30D5}" destId="{5F602BA7-4362-4005-A3B9-1959BD005526}" srcOrd="0" destOrd="0" presId="urn:microsoft.com/office/officeart/2005/8/layout/bList2"/>
    <dgm:cxn modelId="{6BBA9248-59CB-4535-899D-0F9F1F4A98E9}" srcId="{D1A3C6F4-3B42-423A-B4F5-7D239FF8EEB6}" destId="{2552D164-B13D-4AA8-959C-96044C3B30D5}" srcOrd="1" destOrd="0" parTransId="{8095F205-FE7D-49D7-83C0-C10E8D15BCA9}" sibTransId="{3D2E2F0C-B6A5-487D-91C8-4AAAA379D5F2}"/>
    <dgm:cxn modelId="{9ABAE55B-5363-4F7C-86C8-C902BB28515F}" type="presOf" srcId="{988617D4-4C12-4A8F-803E-19EC7DF72B3F}" destId="{40241D02-F667-45BC-A78F-66D9E4E41248}" srcOrd="0" destOrd="0" presId="urn:microsoft.com/office/officeart/2005/8/layout/bList2"/>
    <dgm:cxn modelId="{AD467F43-B9EE-4A64-9591-0B11E847BA3B}" type="presOf" srcId="{15B9F806-5E4D-44A4-BBD1-C1387D5E166E}" destId="{FFD1530D-8BC6-402F-B886-7D6ADC4D2179}" srcOrd="0" destOrd="0" presId="urn:microsoft.com/office/officeart/2005/8/layout/bList2"/>
    <dgm:cxn modelId="{769785D2-435B-4C7B-AD61-85DB611D0A7D}" type="presOf" srcId="{3D2E2F0C-B6A5-487D-91C8-4AAAA379D5F2}" destId="{574926F2-997B-4394-AC3B-9350F10896FE}" srcOrd="0" destOrd="0" presId="urn:microsoft.com/office/officeart/2005/8/layout/bList2"/>
    <dgm:cxn modelId="{F7419A11-D626-472C-AA74-71AA636BC7C7}" srcId="{2552D164-B13D-4AA8-959C-96044C3B30D5}" destId="{988617D4-4C12-4A8F-803E-19EC7DF72B3F}" srcOrd="0" destOrd="0" parTransId="{62BEF6DE-7B26-4556-9B29-C87E443C728F}" sibTransId="{A7B15B93-BE2B-46BC-8484-163B6E6AE5B5}"/>
    <dgm:cxn modelId="{CCCCB32D-A6D5-4515-B877-109A4890F2FF}" type="presOf" srcId="{2552D164-B13D-4AA8-959C-96044C3B30D5}" destId="{8A9EBB9C-09EA-43A7-A78D-515DFBBA49A1}" srcOrd="1" destOrd="0" presId="urn:microsoft.com/office/officeart/2005/8/layout/bList2"/>
    <dgm:cxn modelId="{189F9B77-2781-4904-B338-018C15277942}" type="presParOf" srcId="{FA38FF0E-CCAA-45A4-B031-54D52A73E637}" destId="{BB4B8536-AEF5-4BB9-953D-F076CD2DF686}" srcOrd="0" destOrd="0" presId="urn:microsoft.com/office/officeart/2005/8/layout/bList2"/>
    <dgm:cxn modelId="{31CE575D-59B4-4378-A7C4-93806834045B}" type="presParOf" srcId="{BB4B8536-AEF5-4BB9-953D-F076CD2DF686}" destId="{4DE2DAC1-98BA-4DA6-A23C-EB459A8283FA}" srcOrd="0" destOrd="0" presId="urn:microsoft.com/office/officeart/2005/8/layout/bList2"/>
    <dgm:cxn modelId="{EBDB612B-0066-4165-83A3-B364DC9EBE93}" type="presParOf" srcId="{BB4B8536-AEF5-4BB9-953D-F076CD2DF686}" destId="{FFD1530D-8BC6-402F-B886-7D6ADC4D2179}" srcOrd="1" destOrd="0" presId="urn:microsoft.com/office/officeart/2005/8/layout/bList2"/>
    <dgm:cxn modelId="{0C90D1EE-8974-4C80-8A08-C2F170781BA2}" type="presParOf" srcId="{BB4B8536-AEF5-4BB9-953D-F076CD2DF686}" destId="{1E6162C3-3522-481F-B499-3BC9F92F128E}" srcOrd="2" destOrd="0" presId="urn:microsoft.com/office/officeart/2005/8/layout/bList2"/>
    <dgm:cxn modelId="{D43BC0F4-1786-42AC-944D-7C63C46CC93D}" type="presParOf" srcId="{BB4B8536-AEF5-4BB9-953D-F076CD2DF686}" destId="{37C4E18B-3360-4434-9148-2C2B9E67726A}" srcOrd="3" destOrd="0" presId="urn:microsoft.com/office/officeart/2005/8/layout/bList2"/>
    <dgm:cxn modelId="{1E97A60C-A256-41AF-AFBB-6ADAFD52DB3F}" type="presParOf" srcId="{FA38FF0E-CCAA-45A4-B031-54D52A73E637}" destId="{049CE415-FAF3-4B28-A671-4823D46174FA}" srcOrd="1" destOrd="0" presId="urn:microsoft.com/office/officeart/2005/8/layout/bList2"/>
    <dgm:cxn modelId="{FD110410-B0E7-466A-A478-CA49BF2A3D5F}" type="presParOf" srcId="{FA38FF0E-CCAA-45A4-B031-54D52A73E637}" destId="{29977F89-5A2A-435B-B06E-01101ADC557A}" srcOrd="2" destOrd="0" presId="urn:microsoft.com/office/officeart/2005/8/layout/bList2"/>
    <dgm:cxn modelId="{9BA2AA9F-B59A-4D05-B8B1-ECA6CC7823B9}" type="presParOf" srcId="{29977F89-5A2A-435B-B06E-01101ADC557A}" destId="{40241D02-F667-45BC-A78F-66D9E4E41248}" srcOrd="0" destOrd="0" presId="urn:microsoft.com/office/officeart/2005/8/layout/bList2"/>
    <dgm:cxn modelId="{308B6F99-986D-4885-906B-3D046847EF53}" type="presParOf" srcId="{29977F89-5A2A-435B-B06E-01101ADC557A}" destId="{5F602BA7-4362-4005-A3B9-1959BD005526}" srcOrd="1" destOrd="0" presId="urn:microsoft.com/office/officeart/2005/8/layout/bList2"/>
    <dgm:cxn modelId="{CE9EAB37-FF19-467B-B912-87FE654D06CF}" type="presParOf" srcId="{29977F89-5A2A-435B-B06E-01101ADC557A}" destId="{8A9EBB9C-09EA-43A7-A78D-515DFBBA49A1}" srcOrd="2" destOrd="0" presId="urn:microsoft.com/office/officeart/2005/8/layout/bList2"/>
    <dgm:cxn modelId="{BD0C6C3B-9AE4-44F6-BB9A-21E56830D03A}" type="presParOf" srcId="{29977F89-5A2A-435B-B06E-01101ADC557A}" destId="{A8887B3A-3DEC-4FC7-A9C5-09E2A09AF0A2}" srcOrd="3" destOrd="0" presId="urn:microsoft.com/office/officeart/2005/8/layout/bList2"/>
    <dgm:cxn modelId="{7C304ACD-5AFF-44B8-8543-62C7B9EFFF44}" type="presParOf" srcId="{FA38FF0E-CCAA-45A4-B031-54D52A73E637}" destId="{574926F2-997B-4394-AC3B-9350F10896FE}" srcOrd="3" destOrd="0" presId="urn:microsoft.com/office/officeart/2005/8/layout/bList2"/>
    <dgm:cxn modelId="{2FF28783-EC09-40FE-AD7B-69C298BAE37A}" type="presParOf" srcId="{FA38FF0E-CCAA-45A4-B031-54D52A73E637}" destId="{62FD7D09-231B-4C83-9769-6B0522795ABB}" srcOrd="4" destOrd="0" presId="urn:microsoft.com/office/officeart/2005/8/layout/bList2"/>
    <dgm:cxn modelId="{B8291CC9-3A7F-4935-8E6B-E469E4BF8FE9}" type="presParOf" srcId="{62FD7D09-231B-4C83-9769-6B0522795ABB}" destId="{4F2E41EF-7696-43F7-8536-B6453A90C666}" srcOrd="0" destOrd="0" presId="urn:microsoft.com/office/officeart/2005/8/layout/bList2"/>
    <dgm:cxn modelId="{B14F8F1B-ADDB-4F8F-80C7-8DF9AFDEA4AD}" type="presParOf" srcId="{62FD7D09-231B-4C83-9769-6B0522795ABB}" destId="{CA8E8C64-E985-4A04-A8F5-4C0C99FE695B}" srcOrd="1" destOrd="0" presId="urn:microsoft.com/office/officeart/2005/8/layout/bList2"/>
    <dgm:cxn modelId="{A488AB0B-734A-4743-828B-C95DF90D1019}" type="presParOf" srcId="{62FD7D09-231B-4C83-9769-6B0522795ABB}" destId="{A8B867F6-DA2A-4435-85E8-EF2469CDD3B5}" srcOrd="2" destOrd="0" presId="urn:microsoft.com/office/officeart/2005/8/layout/bList2"/>
    <dgm:cxn modelId="{2A4C5D45-9D9C-4FF2-B3AB-70B6AABD4E5B}" type="presParOf" srcId="{62FD7D09-231B-4C83-9769-6B0522795ABB}" destId="{F37D62E7-56E0-41F7-AC21-A7C5C9A9D3CA}" srcOrd="3" destOrd="0" presId="urn:microsoft.com/office/officeart/2005/8/layout/bList2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B98F8-6B18-40F7-BC27-E1EACCB9EF14}">
      <dsp:nvSpPr>
        <dsp:cNvPr id="0" name=""/>
        <dsp:cNvSpPr/>
      </dsp:nvSpPr>
      <dsp:spPr>
        <a:xfrm>
          <a:off x="3358631" y="846074"/>
          <a:ext cx="5642620" cy="5642620"/>
        </a:xfrm>
        <a:prstGeom prst="blockArc">
          <a:avLst>
            <a:gd name="adj1" fmla="val 1188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5D022-3992-4EC8-BFEB-479740C47FC1}">
      <dsp:nvSpPr>
        <dsp:cNvPr id="0" name=""/>
        <dsp:cNvSpPr/>
      </dsp:nvSpPr>
      <dsp:spPr>
        <a:xfrm>
          <a:off x="3358631" y="846074"/>
          <a:ext cx="5642620" cy="5642620"/>
        </a:xfrm>
        <a:prstGeom prst="blockArc">
          <a:avLst>
            <a:gd name="adj1" fmla="val 7560000"/>
            <a:gd name="adj2" fmla="val 1188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9FCD2-9F35-427B-A65C-86F5A6C752A2}">
      <dsp:nvSpPr>
        <dsp:cNvPr id="0" name=""/>
        <dsp:cNvSpPr/>
      </dsp:nvSpPr>
      <dsp:spPr>
        <a:xfrm>
          <a:off x="3358631" y="846074"/>
          <a:ext cx="5642620" cy="5642620"/>
        </a:xfrm>
        <a:prstGeom prst="blockArc">
          <a:avLst>
            <a:gd name="adj1" fmla="val 3240000"/>
            <a:gd name="adj2" fmla="val 756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894674-16B9-4B0A-87C8-78D5B86ABF0D}">
      <dsp:nvSpPr>
        <dsp:cNvPr id="0" name=""/>
        <dsp:cNvSpPr/>
      </dsp:nvSpPr>
      <dsp:spPr>
        <a:xfrm>
          <a:off x="3358631" y="846074"/>
          <a:ext cx="5642620" cy="5642620"/>
        </a:xfrm>
        <a:prstGeom prst="blockArc">
          <a:avLst>
            <a:gd name="adj1" fmla="val 20520000"/>
            <a:gd name="adj2" fmla="val 324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1824F-B758-4993-B022-D293C3EAE302}">
      <dsp:nvSpPr>
        <dsp:cNvPr id="0" name=""/>
        <dsp:cNvSpPr/>
      </dsp:nvSpPr>
      <dsp:spPr>
        <a:xfrm>
          <a:off x="3358631" y="846074"/>
          <a:ext cx="5642620" cy="5642620"/>
        </a:xfrm>
        <a:prstGeom prst="blockArc">
          <a:avLst>
            <a:gd name="adj1" fmla="val 16200000"/>
            <a:gd name="adj2" fmla="val 2052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ACB78-705A-41E8-8C94-B18B3C788FE3}">
      <dsp:nvSpPr>
        <dsp:cNvPr id="0" name=""/>
        <dsp:cNvSpPr/>
      </dsp:nvSpPr>
      <dsp:spPr>
        <a:xfrm>
          <a:off x="5092725" y="2649551"/>
          <a:ext cx="2174431" cy="246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/>
            <a:t>одаренность</a:t>
          </a:r>
          <a:endParaRPr lang="ru-RU" sz="2100" kern="1200" dirty="0"/>
        </a:p>
      </dsp:txBody>
      <dsp:txXfrm>
        <a:off x="5411163" y="3010884"/>
        <a:ext cx="1537555" cy="1744672"/>
      </dsp:txXfrm>
    </dsp:sp>
    <dsp:sp modelId="{0D98F77E-9E0E-4E78-BC8D-F568126F0FBA}">
      <dsp:nvSpPr>
        <dsp:cNvPr id="0" name=""/>
        <dsp:cNvSpPr/>
      </dsp:nvSpPr>
      <dsp:spPr>
        <a:xfrm>
          <a:off x="3940379" y="2069"/>
          <a:ext cx="4479122" cy="1818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как психофизическое свойство личности</a:t>
          </a:r>
          <a:endParaRPr lang="ru-RU" sz="1050" kern="1200" dirty="0"/>
        </a:p>
      </dsp:txBody>
      <dsp:txXfrm>
        <a:off x="4596331" y="268452"/>
        <a:ext cx="3167218" cy="1286211"/>
      </dsp:txXfrm>
    </dsp:sp>
    <dsp:sp modelId="{D67217FF-AD8A-4787-965C-00ADE4DEAAC3}">
      <dsp:nvSpPr>
        <dsp:cNvPr id="0" name=""/>
        <dsp:cNvSpPr/>
      </dsp:nvSpPr>
      <dsp:spPr>
        <a:xfrm>
          <a:off x="6790327" y="1906298"/>
          <a:ext cx="4021122" cy="1818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как психогенетическое качество, которое обеспечивает влияние генетических свойств организма на способности</a:t>
          </a:r>
          <a:endParaRPr lang="ru-RU" sz="1050" kern="1200" dirty="0"/>
        </a:p>
      </dsp:txBody>
      <dsp:txXfrm>
        <a:off x="7379207" y="2172681"/>
        <a:ext cx="2843362" cy="1286211"/>
      </dsp:txXfrm>
    </dsp:sp>
    <dsp:sp modelId="{9891198E-E625-45FB-B1A1-7DE2686D5758}">
      <dsp:nvSpPr>
        <dsp:cNvPr id="0" name=""/>
        <dsp:cNvSpPr/>
      </dsp:nvSpPr>
      <dsp:spPr>
        <a:xfrm>
          <a:off x="6012048" y="4987406"/>
          <a:ext cx="3575454" cy="1818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как высокий уровень развития интеллекта или умственных способностей</a:t>
          </a:r>
          <a:endParaRPr lang="ru-RU" sz="1050" kern="1200" dirty="0"/>
        </a:p>
      </dsp:txBody>
      <dsp:txXfrm>
        <a:off x="6535661" y="5253789"/>
        <a:ext cx="2528228" cy="1286211"/>
      </dsp:txXfrm>
    </dsp:sp>
    <dsp:sp modelId="{FF50A01E-B2DB-4878-9910-D1C2378201C9}">
      <dsp:nvSpPr>
        <dsp:cNvPr id="0" name=""/>
        <dsp:cNvSpPr/>
      </dsp:nvSpPr>
      <dsp:spPr>
        <a:xfrm>
          <a:off x="3064889" y="4987406"/>
          <a:ext cx="2990435" cy="1818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как совокупность мышления и когнитивных функций </a:t>
          </a:r>
          <a:endParaRPr lang="ru-RU" sz="1050" kern="1200" dirty="0"/>
        </a:p>
      </dsp:txBody>
      <dsp:txXfrm>
        <a:off x="3502828" y="5253789"/>
        <a:ext cx="2114557" cy="1286211"/>
      </dsp:txXfrm>
    </dsp:sp>
    <dsp:sp modelId="{42C03297-1BFB-46DC-9FB6-E9120E9862CE}">
      <dsp:nvSpPr>
        <dsp:cNvPr id="0" name=""/>
        <dsp:cNvSpPr/>
      </dsp:nvSpPr>
      <dsp:spPr>
        <a:xfrm>
          <a:off x="1380550" y="1467579"/>
          <a:ext cx="4356887" cy="2696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как результат взаимодействия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когнитивной одаренности (интеллектуальной, творческой, социальной, музыкальной и др.),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err="1" smtClean="0"/>
            <a:t>некогнитивных</a:t>
          </a:r>
          <a:r>
            <a:rPr lang="ru-RU" sz="1050" kern="1200" dirty="0" smtClean="0"/>
            <a:t> личностных особенностей (мотивации, интересов, Я- концепции, эмоционального статуса) и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социального (семейный и школьный климат, критические события жизни) окружения</a:t>
          </a:r>
          <a:endParaRPr lang="ru-RU" sz="1050" kern="1200" dirty="0"/>
        </a:p>
      </dsp:txBody>
      <dsp:txXfrm>
        <a:off x="2018601" y="1862460"/>
        <a:ext cx="3080785" cy="1906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F29AF6F-E72A-4966-96E6-9C635F10E69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C3FFB54-FCD1-4E3B-87F4-4D3D55636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-rp75OO0sM" TargetMode="External"/><Relationship Id="rId2" Type="http://schemas.openxmlformats.org/officeDocument/2006/relationships/hyperlink" Target="https://vbudushee.ru/library/tsifrovoe-pokolenie-kak-vyzov-obrazovaniyu-v-tsifrovom-stoletii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B%D0%B0%D1%82%D0%B8%D0%BD%D1%81%D0%BA%D0%B8%D0%B9_%D1%8F%D0%B7%D1%8B%D0%BA" TargetMode="External"/><Relationship Id="rId2" Type="http://schemas.openxmlformats.org/officeDocument/2006/relationships/hyperlink" Target="http://ru.wikipedia.org/wiki/%D0%92%D1%8B%D0%B1%D0%BE%D1%80%D0%BA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E%D0%B1%D1%8A%D0%B5%D0%BA%D1%82_%D0%B8%D1%81%D1%81%D0%BB%D0%B5%D0%B4%D0%BE%D0%B2%D0%B0%D0%BD%D0%B8%D1%8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old.exponenta.ru/soft/matlab/potemkin/book2/chapter8/contens.asp" TargetMode="Externa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Введение в дисциплину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«Современные методы статистики в психологии»</a:t>
            </a:r>
          </a:p>
          <a:p>
            <a:endParaRPr lang="ru-RU" dirty="0" smtClean="0"/>
          </a:p>
          <a:p>
            <a:r>
              <a:rPr lang="kk-KZ" dirty="0" smtClean="0"/>
              <a:t>Данные в статистике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13120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Данные в статистике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Данные </a:t>
            </a:r>
            <a:r>
              <a:rPr lang="ru-RU" dirty="0" smtClean="0"/>
              <a:t>в статистике – это основные элементы, подлежащие анализу. </a:t>
            </a:r>
          </a:p>
          <a:p>
            <a:endParaRPr lang="ru-RU" dirty="0" smtClean="0"/>
          </a:p>
          <a:p>
            <a:r>
              <a:rPr lang="ru-RU" dirty="0" smtClean="0"/>
              <a:t>Данные:  количественные результаты, свойства, присущие определенным членам популяции, место в той или иной последовательности – </a:t>
            </a:r>
          </a:p>
          <a:p>
            <a:r>
              <a:rPr lang="ru-RU" dirty="0" smtClean="0"/>
              <a:t>Т.е.любая информация, которая может быть классифицирована или разбита на категории с целью обработки.</a:t>
            </a:r>
          </a:p>
          <a:p>
            <a:endParaRPr lang="ru-RU" dirty="0" smtClean="0"/>
          </a:p>
          <a:p>
            <a:r>
              <a:rPr lang="ru-RU" dirty="0" smtClean="0"/>
              <a:t>Построение </a:t>
            </a:r>
            <a:r>
              <a:rPr lang="ru-RU" b="1" i="1" dirty="0" smtClean="0"/>
              <a:t>распределения ряда данных </a:t>
            </a:r>
            <a:r>
              <a:rPr lang="ru-RU" i="1" dirty="0" smtClean="0"/>
              <a:t>– </a:t>
            </a:r>
            <a:r>
              <a:rPr lang="ru-RU" dirty="0" smtClean="0"/>
              <a:t>это разделение первичных данных, полученных на выборке, на классы или категории с целью получить обобщенную упорядоченную картину, позволяющую их анализировать.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09600" y="214290"/>
          <a:ext cx="1097280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Количественные данные можно анализировать с помощью методов, в основе которых лежат </a:t>
            </a:r>
            <a:r>
              <a:rPr lang="ru-RU" i="1" dirty="0" smtClean="0"/>
              <a:t>параметры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Солдатова Г</a:t>
            </a:r>
            <a:r>
              <a:rPr lang="ru-RU" dirty="0" smtClean="0"/>
              <a:t>.</a:t>
            </a:r>
          </a:p>
          <a:p>
            <a:r>
              <a:rPr lang="lt-LT" dirty="0" smtClean="0">
                <a:hlinkClick r:id="rId2"/>
              </a:rPr>
              <a:t>https://vbudushee.ru/library/tsifrovoe-pokolenie-kak-vyzov-obrazovaniyu-v-tsifrovom-stoletii/</a:t>
            </a:r>
            <a:endParaRPr lang="kk-KZ" dirty="0" smtClean="0"/>
          </a:p>
          <a:p>
            <a:r>
              <a:rPr lang="ru-RU" dirty="0" err="1" smtClean="0"/>
              <a:t>Хироси</a:t>
            </a:r>
            <a:r>
              <a:rPr lang="ru-RU" dirty="0" smtClean="0"/>
              <a:t> Исигуро – профессор Токийского университета</a:t>
            </a:r>
          </a:p>
          <a:p>
            <a:r>
              <a:rPr lang="ru-RU" u="sng" dirty="0" smtClean="0">
                <a:hlinkClick r:id="rId3"/>
              </a:rPr>
              <a:t>https://www.youtube.com/watch?v=C-rp75OO0sM</a:t>
            </a:r>
            <a:endParaRPr lang="ru-RU" u="sng" dirty="0" smtClean="0"/>
          </a:p>
          <a:p>
            <a:endParaRPr lang="ru-RU" u="sng" dirty="0" smtClean="0"/>
          </a:p>
          <a:p>
            <a:r>
              <a:rPr lang="ru-RU" dirty="0" err="1" smtClean="0"/>
              <a:t>Курпатов</a:t>
            </a:r>
            <a:r>
              <a:rPr lang="ru-RU" dirty="0" smtClean="0"/>
              <a:t> А.</a:t>
            </a:r>
          </a:p>
          <a:p>
            <a:r>
              <a:rPr lang="lt-LT" dirty="0" smtClean="0"/>
              <a:t>https://www.youtube.com/watch?v=YG6CSNM3Ceo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84909"/>
            <a:ext cx="11906291" cy="1428736"/>
          </a:xfrm>
        </p:spPr>
        <p:txBody>
          <a:bodyPr>
            <a:normAutofit/>
          </a:bodyPr>
          <a:lstStyle/>
          <a:p>
            <a:pPr lvl="0"/>
            <a:r>
              <a:rPr lang="kk-KZ" dirty="0" smtClean="0"/>
              <a:t>Генеральная совокупность</a:t>
            </a:r>
            <a:r>
              <a:rPr lang="ru-RU" dirty="0" smtClean="0"/>
              <a:t>, математическая обработка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2000241"/>
            <a:ext cx="10972800" cy="4172276"/>
          </a:xfrm>
        </p:spPr>
        <p:txBody>
          <a:bodyPr>
            <a:normAutofit/>
          </a:bodyPr>
          <a:lstStyle/>
          <a:p>
            <a:r>
              <a:rPr lang="ru-RU" dirty="0" smtClean="0"/>
              <a:t>Математическая обработка – это оперирование со значениями признака, полученными у испытуемых в педагогическом, психологическом исследовании</a:t>
            </a:r>
          </a:p>
          <a:p>
            <a:endParaRPr lang="ru-RU" dirty="0" smtClean="0"/>
          </a:p>
          <a:p>
            <a:r>
              <a:rPr lang="ru-RU" b="1" i="1" dirty="0" smtClean="0"/>
              <a:t>Совокупностью </a:t>
            </a:r>
            <a:r>
              <a:rPr lang="ru-RU" i="1" dirty="0" smtClean="0"/>
              <a:t>– </a:t>
            </a:r>
            <a:r>
              <a:rPr lang="ru-RU" dirty="0" smtClean="0"/>
              <a:t>называется практически счетное множество некоторых объектов или элементов, интересующих исследователя.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Генеральная совокупность, генеральная </a:t>
            </a:r>
            <a:r>
              <a:rPr lang="ru-RU" u="sng" dirty="0" smtClean="0">
                <a:hlinkClick r:id="rId2" tooltip="Выборка"/>
              </a:rPr>
              <a:t>выборка</a:t>
            </a:r>
            <a:r>
              <a:rPr lang="ru-RU" dirty="0" smtClean="0"/>
              <a:t> (от </a:t>
            </a:r>
            <a:r>
              <a:rPr lang="ru-RU" u="sng" dirty="0" smtClean="0">
                <a:hlinkClick r:id="rId3" tooltip="Латинский язык"/>
              </a:rPr>
              <a:t>лат.</a:t>
            </a:r>
            <a:r>
              <a:rPr lang="ru-RU" dirty="0" smtClean="0"/>
              <a:t> </a:t>
            </a:r>
            <a:r>
              <a:rPr lang="la-Latn" i="1" dirty="0" smtClean="0"/>
              <a:t>generis</a:t>
            </a:r>
            <a:r>
              <a:rPr lang="ru-RU" dirty="0" smtClean="0"/>
              <a:t> — </a:t>
            </a:r>
            <a:r>
              <a:rPr lang="ru-RU" i="1" dirty="0" smtClean="0"/>
              <a:t>общий, родовой</a:t>
            </a:r>
            <a:r>
              <a:rPr lang="ru-RU" dirty="0" smtClean="0"/>
              <a:t>)(в англ. терминологии — </a:t>
            </a:r>
            <a:r>
              <a:rPr lang="ru-RU" i="1" dirty="0" err="1" smtClean="0"/>
              <a:t>population</a:t>
            </a:r>
            <a:r>
              <a:rPr lang="ru-RU" dirty="0" smtClean="0"/>
              <a:t>) — совокупность всех </a:t>
            </a:r>
            <a:r>
              <a:rPr lang="ru-RU" u="sng" dirty="0" smtClean="0">
                <a:hlinkClick r:id="rId4" tooltip="Объект исследования"/>
              </a:rPr>
              <a:t>объектов</a:t>
            </a:r>
            <a:r>
              <a:rPr lang="ru-RU" dirty="0" smtClean="0"/>
              <a:t> (единиц), относительно которых учёный намерен делать выводы при изучении конкретной проблемы.</a:t>
            </a:r>
          </a:p>
          <a:p>
            <a:endParaRPr lang="ru-RU" dirty="0" smtClean="0"/>
          </a:p>
          <a:p>
            <a:r>
              <a:rPr lang="ru-RU" b="1" i="1" dirty="0" smtClean="0"/>
              <a:t>Объем </a:t>
            </a:r>
            <a:r>
              <a:rPr lang="ru-RU" dirty="0" smtClean="0"/>
              <a:t>совокупности – количество образующих ее элементов. </a:t>
            </a:r>
          </a:p>
          <a:p>
            <a:endParaRPr lang="ru-RU" dirty="0" smtClean="0"/>
          </a:p>
          <a:p>
            <a:r>
              <a:rPr lang="en-US" dirty="0" smtClean="0"/>
              <a:t>N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61" y="785794"/>
            <a:ext cx="109728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Приведите примеры совокупностей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09600" y="2303488"/>
            <a:ext cx="5386917" cy="639762"/>
          </a:xfrm>
        </p:spPr>
        <p:txBody>
          <a:bodyPr/>
          <a:lstStyle/>
          <a:p>
            <a:r>
              <a:rPr lang="ru-RU" b="1" i="1" dirty="0" smtClean="0"/>
              <a:t>Гомогенной или однородной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6193368" y="2303488"/>
            <a:ext cx="5389033" cy="639762"/>
          </a:xfrm>
        </p:spPr>
        <p:txBody>
          <a:bodyPr/>
          <a:lstStyle/>
          <a:p>
            <a:r>
              <a:rPr lang="ru-RU" b="1" i="1" dirty="0" smtClean="0"/>
              <a:t>Гетерогенной или неоднородной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609600" y="3130576"/>
            <a:ext cx="5386917" cy="3941763"/>
          </a:xfrm>
        </p:spPr>
        <p:txBody>
          <a:bodyPr>
            <a:normAutofit/>
          </a:bodyPr>
          <a:lstStyle/>
          <a:p>
            <a:r>
              <a:rPr lang="ru-RU" dirty="0" smtClean="0"/>
              <a:t>называется совокупность, все характеристики которой  присущи каждому ее элементу.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6193368" y="3130576"/>
            <a:ext cx="5389033" cy="3941763"/>
          </a:xfrm>
        </p:spPr>
        <p:txBody>
          <a:bodyPr/>
          <a:lstStyle/>
          <a:p>
            <a:r>
              <a:rPr lang="ru-RU" dirty="0" smtClean="0"/>
              <a:t>называется совокупность, характеристики которой сосредоточены в отдельных подмножествах элементов.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609600" y="1646237"/>
            <a:ext cx="10972800" cy="5211763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Выборкой </a:t>
            </a:r>
            <a:r>
              <a:rPr lang="ru-RU" dirty="0" smtClean="0"/>
              <a:t>называется некоторая часть генеральной совокупности, то, что непосредственно</a:t>
            </a:r>
          </a:p>
          <a:p>
            <a:r>
              <a:rPr lang="ru-RU" dirty="0" smtClean="0"/>
              <a:t>изучается.</a:t>
            </a:r>
            <a:endParaRPr lang="en-US" dirty="0" smtClean="0"/>
          </a:p>
          <a:p>
            <a:endParaRPr lang="ru-RU" dirty="0" smtClean="0"/>
          </a:p>
          <a:p>
            <a:r>
              <a:rPr lang="ru-RU" b="1" i="1" dirty="0" smtClean="0"/>
              <a:t>Репрезентативная </a:t>
            </a:r>
            <a:r>
              <a:rPr lang="ru-RU" b="1" dirty="0" smtClean="0"/>
              <a:t>– </a:t>
            </a:r>
            <a:r>
              <a:rPr lang="ru-RU" dirty="0" smtClean="0"/>
              <a:t>выборка адекватно отображающая генеральную совокупность в</a:t>
            </a:r>
          </a:p>
          <a:p>
            <a:r>
              <a:rPr lang="ru-RU" dirty="0" smtClean="0"/>
              <a:t>качественном и количественном отношениях. 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Выборка должна адекватно отображать генеральную</a:t>
            </a:r>
            <a:r>
              <a:rPr lang="en-US" dirty="0" smtClean="0"/>
              <a:t> </a:t>
            </a:r>
            <a:r>
              <a:rPr lang="ru-RU" dirty="0" smtClean="0"/>
              <a:t>совокупность, иначе результаты не совпадут с целями исследования.</a:t>
            </a:r>
          </a:p>
          <a:p>
            <a:r>
              <a:rPr lang="ru-RU" dirty="0" smtClean="0"/>
              <a:t>Репрезентативность зависит от объема, чем больше объем, тем выборка репрезентативней.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46237"/>
            <a:ext cx="10972800" cy="5211763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По способу отбора</a:t>
            </a:r>
            <a:r>
              <a:rPr lang="ru-RU" dirty="0" smtClean="0"/>
              <a:t>.</a:t>
            </a:r>
          </a:p>
          <a:p>
            <a:r>
              <a:rPr lang="ru-RU" i="1" dirty="0" smtClean="0"/>
              <a:t>Случайная – </a:t>
            </a:r>
            <a:r>
              <a:rPr lang="ru-RU" dirty="0" smtClean="0"/>
              <a:t>если элементы отбираются случайным образом</a:t>
            </a:r>
            <a:endParaRPr lang="en-US" dirty="0" smtClean="0"/>
          </a:p>
          <a:p>
            <a:endParaRPr lang="en-US" dirty="0" smtClean="0"/>
          </a:p>
          <a:p>
            <a:r>
              <a:rPr lang="ru-RU" i="1" dirty="0" smtClean="0"/>
              <a:t>Неслучайная выборка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i="1" dirty="0" smtClean="0"/>
              <a:t>механический отбор</a:t>
            </a:r>
            <a:r>
              <a:rPr lang="ru-RU" dirty="0" smtClean="0"/>
              <a:t>, когда вся совокупность делится на столько частей, сколько единиц</a:t>
            </a:r>
            <a:r>
              <a:rPr lang="en-US" dirty="0" smtClean="0"/>
              <a:t> </a:t>
            </a:r>
            <a:r>
              <a:rPr lang="ru-RU" dirty="0" smtClean="0"/>
              <a:t>планируется в выборке и затем из каждой части отбирается один элемент;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• </a:t>
            </a:r>
            <a:r>
              <a:rPr lang="ru-RU" i="1" dirty="0" smtClean="0"/>
              <a:t>типический отбор </a:t>
            </a:r>
            <a:r>
              <a:rPr lang="ru-RU" dirty="0" smtClean="0"/>
              <a:t>– совокупность делится на гомогенные части, и из каждой осуществляется</a:t>
            </a:r>
            <a:r>
              <a:rPr lang="en-US" dirty="0" smtClean="0"/>
              <a:t> </a:t>
            </a:r>
            <a:r>
              <a:rPr lang="ru-RU" dirty="0" smtClean="0"/>
              <a:t>случайная выборка;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• </a:t>
            </a:r>
            <a:r>
              <a:rPr lang="ru-RU" i="1" dirty="0" smtClean="0"/>
              <a:t>серийный отбор </a:t>
            </a:r>
            <a:r>
              <a:rPr lang="ru-RU" dirty="0" smtClean="0"/>
              <a:t>– совокупность делят на большое число разновеликих серий, затем делают</a:t>
            </a:r>
            <a:r>
              <a:rPr lang="en-US" dirty="0" smtClean="0"/>
              <a:t> </a:t>
            </a:r>
            <a:r>
              <a:rPr lang="ru-RU" dirty="0" smtClean="0"/>
              <a:t>выборку одной какой-либо серии;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• </a:t>
            </a:r>
            <a:r>
              <a:rPr lang="ru-RU" i="1" dirty="0" smtClean="0"/>
              <a:t>комбинированный отбор </a:t>
            </a:r>
            <a:r>
              <a:rPr lang="ru-RU" dirty="0" smtClean="0"/>
              <a:t>– сочетаются рассматриваемые виды отбора, на разных этапах.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357298"/>
            <a:ext cx="10972800" cy="5500701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Ряд </a:t>
            </a:r>
            <a:r>
              <a:rPr lang="ru-RU" dirty="0" smtClean="0"/>
              <a:t>– это совокупность каких-либо явлений, следующих или расположенных в определённой последовательности.</a:t>
            </a:r>
            <a:endParaRPr lang="en-US" dirty="0" smtClean="0"/>
          </a:p>
          <a:p>
            <a:r>
              <a:rPr lang="ru-RU" dirty="0" smtClean="0"/>
              <a:t>В математике – это бесконечная сумма слагаемых</a:t>
            </a:r>
          </a:p>
          <a:p>
            <a:endParaRPr lang="en-US" dirty="0" smtClean="0"/>
          </a:p>
          <a:p>
            <a:r>
              <a:rPr lang="ru-RU" b="1" dirty="0" smtClean="0">
                <a:solidFill>
                  <a:srgbClr val="FFFF00"/>
                </a:solidFill>
              </a:rPr>
              <a:t>Матрица </a:t>
            </a:r>
            <a:r>
              <a:rPr lang="ru-RU" dirty="0" smtClean="0"/>
              <a:t>– это таблица элементов, состоящая из строк и столбцов.</a:t>
            </a:r>
          </a:p>
          <a:p>
            <a:endParaRPr lang="en-US" dirty="0" smtClean="0"/>
          </a:p>
          <a:p>
            <a:r>
              <a:rPr lang="ru-RU" b="1" dirty="0" smtClean="0">
                <a:solidFill>
                  <a:srgbClr val="FFFF00"/>
                </a:solidFill>
              </a:rPr>
              <a:t>Массив </a:t>
            </a:r>
            <a:r>
              <a:rPr lang="ru-RU" dirty="0" smtClean="0"/>
              <a:t>– это структура данных, хранящая набор значений, идентифицируемых по индексу или набору индексов, принимающих целые значения из некоторого заданного непрерывного диапазона. </a:t>
            </a:r>
            <a:endParaRPr lang="en-US" dirty="0" smtClean="0"/>
          </a:p>
          <a:p>
            <a:r>
              <a:rPr lang="ru-RU" dirty="0" smtClean="0"/>
              <a:t>Одномерный массив можно рассматривать как реализацию абстрактного типа данных — вектор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81891" y="852054"/>
            <a:ext cx="10972800" cy="1066800"/>
          </a:xfrm>
        </p:spPr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Новикова Н.В., Новиков А.И. Математические методы в психологии. – М., 2015 (</a:t>
            </a:r>
            <a:r>
              <a:rPr lang="en-US" dirty="0" err="1" smtClean="0"/>
              <a:t>Exel</a:t>
            </a:r>
            <a:r>
              <a:rPr lang="en-US" dirty="0" smtClean="0"/>
              <a:t> </a:t>
            </a:r>
            <a:r>
              <a:rPr lang="kk-KZ" dirty="0" smtClean="0"/>
              <a:t>и </a:t>
            </a:r>
            <a:r>
              <a:rPr lang="en-US" dirty="0" smtClean="0"/>
              <a:t>SPSS</a:t>
            </a:r>
            <a:r>
              <a:rPr lang="ru-RU" dirty="0" smtClean="0"/>
              <a:t>)</a:t>
            </a:r>
          </a:p>
          <a:p>
            <a:r>
              <a:rPr lang="ru-RU" dirty="0" smtClean="0"/>
              <a:t>Гребенникова, И. В. Методы математической обработки экспериментальных данных: учебно-методическое пособие / И. В. Гребенникова. — Екатеринбург : Изд-во Урал. ун-та, 2015. — 124 с.</a:t>
            </a:r>
          </a:p>
          <a:p>
            <a:r>
              <a:rPr lang="kk-KZ" dirty="0" smtClean="0"/>
              <a:t>Болтаева Ә.М. Психологиялық ғылыми зерттеулерді ұйымдастыру: оқу құралы. – Алматы, 2015. – 122 б.</a:t>
            </a:r>
            <a:endParaRPr lang="ru-RU" dirty="0" smtClean="0"/>
          </a:p>
          <a:p>
            <a:r>
              <a:rPr lang="kk-KZ" dirty="0" smtClean="0"/>
              <a:t>Мынбаева </a:t>
            </a:r>
            <a:r>
              <a:rPr lang="ru-RU" dirty="0" smtClean="0"/>
              <a:t>А.К. Основы научно-педагогических исследований. – </a:t>
            </a:r>
            <a:r>
              <a:rPr lang="ru-RU" dirty="0" err="1" smtClean="0"/>
              <a:t>Алматы</a:t>
            </a:r>
            <a:r>
              <a:rPr lang="ru-RU" dirty="0" smtClean="0"/>
              <a:t>: </a:t>
            </a:r>
            <a:r>
              <a:rPr lang="kk-KZ" dirty="0" smtClean="0"/>
              <a:t>Қазақ университеті</a:t>
            </a:r>
            <a:r>
              <a:rPr lang="ru-RU" dirty="0" smtClean="0"/>
              <a:t>, 2013. </a:t>
            </a:r>
          </a:p>
          <a:p>
            <a:r>
              <a:rPr lang="ru-RU" dirty="0" smtClean="0"/>
              <a:t>Титкова Л.С.</a:t>
            </a:r>
            <a:r>
              <a:rPr lang="ru-RU" b="1" dirty="0" smtClean="0"/>
              <a:t> </a:t>
            </a:r>
            <a:r>
              <a:rPr lang="ru-RU" dirty="0" smtClean="0"/>
              <a:t>Математические методы в психологии. - Владивосток, 2002. – 85с.</a:t>
            </a:r>
          </a:p>
          <a:p>
            <a:r>
              <a:rPr lang="ru-RU" dirty="0" err="1" smtClean="0"/>
              <a:t>Шелехова</a:t>
            </a:r>
            <a:r>
              <a:rPr lang="ru-RU" dirty="0" smtClean="0"/>
              <a:t> Л.В. Математические методы в психологии и педагогике в схемах и таблицах. – СПб, 2015. – 224 с.</a:t>
            </a:r>
          </a:p>
          <a:p>
            <a:r>
              <a:rPr lang="ru-RU" dirty="0" smtClean="0"/>
              <a:t>Анализ и обработка данных (</a:t>
            </a:r>
            <a:r>
              <a:rPr lang="en-US" dirty="0" err="1" smtClean="0"/>
              <a:t>MatLab</a:t>
            </a:r>
            <a:r>
              <a:rPr lang="ru-RU" dirty="0" smtClean="0"/>
              <a:t>)</a:t>
            </a:r>
            <a:r>
              <a:rPr lang="kk-KZ" dirty="0" smtClean="0"/>
              <a:t> // Эл</a:t>
            </a:r>
            <a:r>
              <a:rPr lang="ru-RU" dirty="0" smtClean="0"/>
              <a:t>.ресурс</a:t>
            </a:r>
          </a:p>
          <a:p>
            <a:r>
              <a:rPr lang="ru-RU" u="sng" dirty="0" smtClean="0">
                <a:hlinkClick r:id="rId2"/>
              </a:rPr>
              <a:t>http://old.exponenta.ru/soft/matlab/potemkin/book2/chapter8/contens.asp</a:t>
            </a:r>
            <a:endParaRPr lang="ru-RU" dirty="0" smtClean="0"/>
          </a:p>
          <a:p>
            <a:r>
              <a:rPr lang="ru-RU" dirty="0" smtClean="0"/>
              <a:t>Сидоренко, Е. В.  Методы математической обработки в психологии [Текст] : монография / Е. В. Сидоренко. - Санкт-Петербург : Социально-психологический центр, 1996. - 349,[3] с.</a:t>
            </a:r>
          </a:p>
          <a:p>
            <a:r>
              <a:rPr lang="en-US" dirty="0" smtClean="0"/>
              <a:t>George D., </a:t>
            </a:r>
            <a:r>
              <a:rPr lang="en-US" dirty="0" err="1" smtClean="0"/>
              <a:t>Mallery</a:t>
            </a:r>
            <a:r>
              <a:rPr lang="en-US" dirty="0" smtClean="0"/>
              <a:t> P. IBM SPSS Statistics 23 Step by Step: A Simple Guide and Reference. – </a:t>
            </a:r>
            <a:r>
              <a:rPr lang="en-US" dirty="0" err="1" smtClean="0"/>
              <a:t>Routledge</a:t>
            </a:r>
            <a:r>
              <a:rPr lang="en-US" dirty="0" smtClean="0"/>
              <a:t>, 2016. </a:t>
            </a:r>
            <a:endParaRPr lang="ru-RU" dirty="0" smtClean="0"/>
          </a:p>
          <a:p>
            <a:r>
              <a:rPr lang="ru-RU" dirty="0" err="1" smtClean="0"/>
              <a:t>Бартлетт</a:t>
            </a:r>
            <a:r>
              <a:rPr lang="ru-RU" dirty="0" smtClean="0"/>
              <a:t> С., </a:t>
            </a:r>
            <a:r>
              <a:rPr lang="ru-RU" dirty="0" err="1" smtClean="0"/>
              <a:t>Бертон</a:t>
            </a:r>
            <a:r>
              <a:rPr lang="ru-RU" dirty="0" smtClean="0"/>
              <a:t> Д. Исследования в сфере образования. Введение. - </a:t>
            </a:r>
            <a:r>
              <a:rPr lang="ru-RU" dirty="0" err="1" smtClean="0"/>
              <a:t>Нур-Султан</a:t>
            </a:r>
            <a:r>
              <a:rPr lang="ru-RU" dirty="0" smtClean="0"/>
              <a:t>: 100 книг, Национальное бюро переводов, 2020. https://100kitap.kz/ru/book/61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50232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93618"/>
            <a:ext cx="10972800" cy="1066800"/>
          </a:xfrm>
        </p:spPr>
        <p:txBody>
          <a:bodyPr>
            <a:normAutofit/>
          </a:bodyPr>
          <a:lstStyle/>
          <a:p>
            <a:r>
              <a:rPr lang="ru-RU" dirty="0" smtClean="0"/>
              <a:t>Упражнение «Знаем – Хотим узнать - Узнали»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09600" y="1903124"/>
          <a:ext cx="109728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Знаем</a:t>
                      </a:r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Хотим узнать</a:t>
                      </a:r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Узнали</a:t>
                      </a:r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416" marR="95416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64669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Развитие способностей использования статистических методов при проведении психологических исследований </a:t>
            </a:r>
          </a:p>
          <a:p>
            <a:r>
              <a:rPr lang="ru-RU" dirty="0" smtClean="0"/>
              <a:t>Развитие способности </a:t>
            </a:r>
            <a:r>
              <a:rPr lang="ru-RU" dirty="0" smtClean="0"/>
              <a:t>понимать основные методологические принципы, теоретические понятия и методические средства использования математического моделирования в процессе организации психологического исследования, обработки и интерпретации его результатов</a:t>
            </a:r>
          </a:p>
          <a:p>
            <a:r>
              <a:rPr lang="ru-RU" dirty="0" smtClean="0"/>
              <a:t>ОР:</a:t>
            </a:r>
          </a:p>
          <a:p>
            <a:r>
              <a:rPr lang="ru-RU" dirty="0" smtClean="0"/>
              <a:t>….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Мотивация обучения предмету</a:t>
            </a:r>
          </a:p>
          <a:p>
            <a:endParaRPr lang="ru-RU" dirty="0" smtClean="0"/>
          </a:p>
          <a:p>
            <a:r>
              <a:rPr lang="ru-RU" dirty="0" smtClean="0"/>
              <a:t>Данные в статистике</a:t>
            </a:r>
          </a:p>
          <a:p>
            <a:r>
              <a:rPr lang="ru-RU" dirty="0" smtClean="0"/>
              <a:t>Генеральная совокупность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Каковы Ваши умения решать статистические задачи? Каковы Ваши математические умения?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Шкала от 1 до 10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22326" y="365125"/>
            <a:ext cx="2923310" cy="6035675"/>
          </a:xfrm>
        </p:spPr>
        <p:txBody>
          <a:bodyPr>
            <a:normAutofit/>
          </a:bodyPr>
          <a:lstStyle/>
          <a:p>
            <a:r>
              <a:rPr lang="ru-RU" dirty="0" smtClean="0"/>
              <a:t>Рафаэль. </a:t>
            </a:r>
            <a:br>
              <a:rPr lang="ru-RU" dirty="0" smtClean="0"/>
            </a:br>
            <a:r>
              <a:rPr lang="ru-RU" dirty="0" smtClean="0"/>
              <a:t>Античная школа</a:t>
            </a:r>
            <a:br>
              <a:rPr lang="ru-RU" dirty="0" smtClean="0"/>
            </a:br>
            <a:r>
              <a:rPr lang="ru-RU" dirty="0" smtClean="0"/>
              <a:t>1511 г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Платон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err="1" smtClean="0"/>
              <a:t>Тимей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sz="2000" dirty="0" smtClean="0"/>
              <a:t>«Огонь</a:t>
            </a:r>
            <a:r>
              <a:rPr lang="ru-RU" sz="2000" dirty="0" smtClean="0"/>
              <a:t>, воздух, вода, земля – имеют математическую </a:t>
            </a:r>
            <a:r>
              <a:rPr lang="ru-RU" sz="2000" dirty="0" smtClean="0"/>
              <a:t>структуру»</a:t>
            </a:r>
            <a:endParaRPr lang="ru-RU" sz="2000" dirty="0"/>
          </a:p>
        </p:txBody>
      </p:sp>
      <p:pic>
        <p:nvPicPr>
          <p:cNvPr id="1026" name="Picture 2" descr="Raffael 05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8783782" cy="67978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Какова Ваша цифровая компетентность?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89"/>
            <a:ext cx="12192000" cy="1697637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Цифровая компетентность, </a:t>
            </a:r>
            <a:b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 - это сложный феномен, определяющий жизнедеятельность в информационном обществе (</a:t>
            </a:r>
            <a:r>
              <a:rPr lang="kk-KZ" sz="28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Солдатова Г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., Зотова Е. и др., 2013). 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61963" y="1928802"/>
          <a:ext cx="10972800" cy="492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">
      <a:dk1>
        <a:srgbClr val="0F6FC6"/>
      </a:dk1>
      <a:lt1>
        <a:sysClr val="window" lastClr="FFFFFF"/>
      </a:lt1>
      <a:dk2>
        <a:srgbClr val="0F6FC6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117</TotalTime>
  <Words>890</Words>
  <Application>Microsoft Office PowerPoint</Application>
  <PresentationFormat>Произвольный</PresentationFormat>
  <Paragraphs>107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Городская</vt:lpstr>
      <vt:lpstr>Введение в дисциплину</vt:lpstr>
      <vt:lpstr>Литература</vt:lpstr>
      <vt:lpstr>Упражнение «Знаем – Хотим узнать - Узнали»</vt:lpstr>
      <vt:lpstr>Цель</vt:lpstr>
      <vt:lpstr>Вопросы лекции</vt:lpstr>
      <vt:lpstr>Каковы Ваши умения решать статистические задачи? Каковы Ваши математические умения?</vt:lpstr>
      <vt:lpstr>Рафаэль.  Античная школа 1511 г.  Платон «Тимей» «Огонь, воздух, вода, земля – имеют математическую структуру»</vt:lpstr>
      <vt:lpstr>Какова Ваша цифровая компетентность?</vt:lpstr>
      <vt:lpstr>Цифровая компетентность,   - это сложный феномен, определяющий жизнедеятельность в информационном обществе (Солдатова Г., Зотова Е. и др., 2013). </vt:lpstr>
      <vt:lpstr>Данные в статистике</vt:lpstr>
      <vt:lpstr>Типы данных</vt:lpstr>
      <vt:lpstr>Слайд 12</vt:lpstr>
      <vt:lpstr>Слайд 13</vt:lpstr>
      <vt:lpstr>Генеральная совокупность, математическая обработка данных</vt:lpstr>
      <vt:lpstr>Слайд 15</vt:lpstr>
      <vt:lpstr>Приведите примеры совокупностей</vt:lpstr>
      <vt:lpstr>Слайд 17</vt:lpstr>
      <vt:lpstr>Слайд 18</vt:lpstr>
      <vt:lpstr>Слайд 19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</dc:creator>
  <cp:lastModifiedBy>Пользователь Windows</cp:lastModifiedBy>
  <cp:revision>21</cp:revision>
  <dcterms:created xsi:type="dcterms:W3CDTF">2017-04-13T09:54:51Z</dcterms:created>
  <dcterms:modified xsi:type="dcterms:W3CDTF">2020-09-24T04:11:30Z</dcterms:modified>
</cp:coreProperties>
</file>